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34" d="100"/>
          <a:sy n="34" d="100"/>
        </p:scale>
        <p:origin x="-1206" y="-8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3967F7-316D-4F3A-8AE0-6FF5386A7DF3}"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1619103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967F7-316D-4F3A-8AE0-6FF5386A7DF3}"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1383561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967F7-316D-4F3A-8AE0-6FF5386A7DF3}"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3220870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3967F7-316D-4F3A-8AE0-6FF5386A7DF3}"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1194436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3967F7-316D-4F3A-8AE0-6FF5386A7DF3}"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889752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3967F7-316D-4F3A-8AE0-6FF5386A7DF3}"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145961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3967F7-316D-4F3A-8AE0-6FF5386A7DF3}" type="datetimeFigureOut">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918593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3967F7-316D-4F3A-8AE0-6FF5386A7DF3}" type="datetimeFigureOut">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4039225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967F7-316D-4F3A-8AE0-6FF5386A7DF3}" type="datetimeFigureOut">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48075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967F7-316D-4F3A-8AE0-6FF5386A7DF3}"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631984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3967F7-316D-4F3A-8AE0-6FF5386A7DF3}"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E62BF-3C5B-4671-8995-3A92B912CD1F}" type="slidenum">
              <a:rPr lang="en-US" smtClean="0"/>
              <a:t>‹#›</a:t>
            </a:fld>
            <a:endParaRPr lang="en-US"/>
          </a:p>
        </p:txBody>
      </p:sp>
    </p:spTree>
    <p:extLst>
      <p:ext uri="{BB962C8B-B14F-4D97-AF65-F5344CB8AC3E}">
        <p14:creationId xmlns:p14="http://schemas.microsoft.com/office/powerpoint/2010/main" val="203088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3967F7-316D-4F3A-8AE0-6FF5386A7DF3}" type="datetimeFigureOut">
              <a:rPr lang="en-US" smtClean="0"/>
              <a:t>3/16/2020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E62BF-3C5B-4671-8995-3A92B912CD1F}" type="slidenum">
              <a:rPr lang="en-US" smtClean="0"/>
              <a:t>‹#›</a:t>
            </a:fld>
            <a:endParaRPr lang="en-US"/>
          </a:p>
        </p:txBody>
      </p:sp>
    </p:spTree>
    <p:extLst>
      <p:ext uri="{BB962C8B-B14F-4D97-AF65-F5344CB8AC3E}">
        <p14:creationId xmlns:p14="http://schemas.microsoft.com/office/powerpoint/2010/main" val="290563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Comic Sans MS" panose="030F0702030302020204" pitchFamily="66" charset="0"/>
              </a:rPr>
              <a:t>Unit Six</a:t>
            </a:r>
            <a:br>
              <a:rPr lang="en-US" b="1" dirty="0" smtClean="0">
                <a:latin typeface="Comic Sans MS" panose="030F0702030302020204" pitchFamily="66" charset="0"/>
              </a:rPr>
            </a:br>
            <a:r>
              <a:rPr lang="en-US" b="1" dirty="0" smtClean="0">
                <a:latin typeface="Comic Sans MS" panose="030F0702030302020204" pitchFamily="66" charset="0"/>
              </a:rPr>
              <a:t> </a:t>
            </a:r>
            <a:endParaRPr lang="en-US" b="1" dirty="0">
              <a:latin typeface="Comic Sans MS" panose="030F0702030302020204" pitchFamily="66" charset="0"/>
            </a:endParaRPr>
          </a:p>
        </p:txBody>
      </p:sp>
      <p:sp>
        <p:nvSpPr>
          <p:cNvPr id="3" name="Subtitle 2"/>
          <p:cNvSpPr>
            <a:spLocks noGrp="1"/>
          </p:cNvSpPr>
          <p:nvPr>
            <p:ph type="subTitle" idx="1"/>
          </p:nvPr>
        </p:nvSpPr>
        <p:spPr/>
        <p:txBody>
          <a:bodyPr>
            <a:normAutofit/>
          </a:bodyPr>
          <a:lstStyle/>
          <a:p>
            <a:r>
              <a:rPr lang="en-US" sz="5400" b="1" dirty="0" smtClean="0">
                <a:latin typeface="Comic Sans MS" panose="030F0702030302020204" pitchFamily="66" charset="0"/>
              </a:rPr>
              <a:t>Stages in Life </a:t>
            </a:r>
            <a:endParaRPr lang="en-US" sz="5400" b="1" dirty="0">
              <a:latin typeface="Comic Sans MS" panose="030F0702030302020204" pitchFamily="66" charset="0"/>
            </a:endParaRPr>
          </a:p>
        </p:txBody>
      </p:sp>
    </p:spTree>
    <p:extLst>
      <p:ext uri="{BB962C8B-B14F-4D97-AF65-F5344CB8AC3E}">
        <p14:creationId xmlns:p14="http://schemas.microsoft.com/office/powerpoint/2010/main" val="82466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smtClean="0">
                <a:latin typeface="Comic Sans MS" panose="030F0702030302020204" pitchFamily="66" charset="0"/>
              </a:rPr>
              <a:t>Stages of Life</a:t>
            </a:r>
            <a:r>
              <a:rPr lang="en-US" sz="5400" b="1" dirty="0" smtClean="0">
                <a:latin typeface="Comic Sans MS" panose="030F0702030302020204" pitchFamily="66" charset="0"/>
              </a:rPr>
              <a:t/>
            </a:r>
            <a:br>
              <a:rPr lang="en-US" sz="5400" b="1" dirty="0" smtClean="0">
                <a:latin typeface="Comic Sans MS" panose="030F0702030302020204" pitchFamily="66" charset="0"/>
              </a:rPr>
            </a:br>
            <a:r>
              <a:rPr lang="en-US" sz="5300" b="1" dirty="0" smtClean="0">
                <a:latin typeface="Comic Sans MS" panose="030F0702030302020204" pitchFamily="66" charset="0"/>
              </a:rPr>
              <a:t>Introduction</a:t>
            </a:r>
            <a:endParaRPr lang="en-US" sz="5300" b="1" dirty="0">
              <a:latin typeface="Comic Sans MS" panose="030F0702030302020204" pitchFamily="66"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sz="5400" dirty="0" smtClean="0">
                <a:solidFill>
                  <a:srgbClr val="FF0000"/>
                </a:solidFill>
                <a:latin typeface="Comic Sans MS" panose="030F0702030302020204" pitchFamily="66" charset="0"/>
              </a:rPr>
              <a:t>FEATURES</a:t>
            </a:r>
          </a:p>
          <a:p>
            <a:r>
              <a:rPr lang="en-US" sz="4800" dirty="0" smtClean="0">
                <a:latin typeface="Comic Sans MS" panose="030F0702030302020204" pitchFamily="66" charset="0"/>
              </a:rPr>
              <a:t>Changing your life</a:t>
            </a:r>
          </a:p>
          <a:p>
            <a:pPr marL="0" indent="0">
              <a:buNone/>
            </a:pPr>
            <a:r>
              <a:rPr lang="en-US" dirty="0" smtClean="0">
                <a:latin typeface="Comic Sans MS" panose="030F0702030302020204" pitchFamily="66" charset="0"/>
              </a:rPr>
              <a:t>How one couple left their day-to-day world for a life of adventure. </a:t>
            </a:r>
            <a:endParaRPr lang="en-US" sz="4800" dirty="0" smtClean="0">
              <a:latin typeface="Comic Sans MS" panose="030F0702030302020204" pitchFamily="66" charset="0"/>
            </a:endParaRPr>
          </a:p>
          <a:p>
            <a:r>
              <a:rPr lang="en-US" sz="4800" dirty="0" smtClean="0">
                <a:latin typeface="Comic Sans MS" panose="030F0702030302020204" pitchFamily="66" charset="0"/>
              </a:rPr>
              <a:t>World Part</a:t>
            </a:r>
          </a:p>
          <a:p>
            <a:pPr marL="0" indent="0">
              <a:buNone/>
            </a:pPr>
            <a:r>
              <a:rPr lang="en-US" sz="3000" dirty="0" smtClean="0">
                <a:latin typeface="Comic Sans MS" panose="030F0702030302020204" pitchFamily="66" charset="0"/>
              </a:rPr>
              <a:t>Join in some of the world’s biggest and most colorful parties</a:t>
            </a:r>
          </a:p>
          <a:p>
            <a:r>
              <a:rPr lang="en-US" sz="4800" dirty="0" err="1" smtClean="0">
                <a:latin typeface="Comic Sans MS" panose="030F0702030302020204" pitchFamily="66" charset="0"/>
              </a:rPr>
              <a:t>Masai</a:t>
            </a:r>
            <a:r>
              <a:rPr lang="en-US" sz="4800" dirty="0" smtClean="0">
                <a:latin typeface="Comic Sans MS" panose="030F0702030302020204" pitchFamily="66" charset="0"/>
              </a:rPr>
              <a:t> Rite of Passage </a:t>
            </a:r>
          </a:p>
          <a:p>
            <a:pPr marL="0" indent="0">
              <a:buNone/>
            </a:pPr>
            <a:r>
              <a:rPr lang="en-US" dirty="0" smtClean="0">
                <a:latin typeface="Comic Sans MS" panose="030F0702030302020204" pitchFamily="66" charset="0"/>
              </a:rPr>
              <a:t>A special week of ritual as boys become men</a:t>
            </a:r>
            <a:endParaRPr lang="en-US" sz="3300" dirty="0" smtClean="0">
              <a:latin typeface="Comic Sans MS" panose="030F0702030302020204" pitchFamily="66" charset="0"/>
            </a:endParaRPr>
          </a:p>
          <a:p>
            <a:r>
              <a:rPr lang="en-US" sz="4800" dirty="0" smtClean="0">
                <a:latin typeface="Comic Sans MS" panose="030F0702030302020204" pitchFamily="66" charset="0"/>
              </a:rPr>
              <a:t>Steel; Drums</a:t>
            </a:r>
          </a:p>
          <a:p>
            <a:pPr marL="0" indent="0">
              <a:buNone/>
            </a:pPr>
            <a:r>
              <a:rPr lang="en-US" dirty="0" smtClean="0">
                <a:latin typeface="Comic Sans MS" panose="030F0702030302020204" pitchFamily="66" charset="0"/>
              </a:rPr>
              <a:t>A video about the steel drums of Trinidad and Tobago</a:t>
            </a:r>
            <a:endParaRPr lang="en-US" sz="3300" dirty="0">
              <a:latin typeface="Comic Sans MS" panose="030F0702030302020204" pitchFamily="66" charset="0"/>
            </a:endParaRPr>
          </a:p>
        </p:txBody>
      </p:sp>
    </p:spTree>
    <p:extLst>
      <p:ext uri="{BB962C8B-B14F-4D97-AF65-F5344CB8AC3E}">
        <p14:creationId xmlns:p14="http://schemas.microsoft.com/office/powerpoint/2010/main" val="284988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latin typeface="Comic Sans MS" panose="030F0702030302020204" pitchFamily="66" charset="0"/>
              </a:rPr>
              <a:t>Part One: Activate Your </a:t>
            </a:r>
            <a:br>
              <a:rPr lang="en-US" sz="4800" b="1" dirty="0" smtClean="0">
                <a:latin typeface="Comic Sans MS" panose="030F0702030302020204" pitchFamily="66" charset="0"/>
              </a:rPr>
            </a:br>
            <a:r>
              <a:rPr lang="en-US" sz="4800" b="1" dirty="0" smtClean="0">
                <a:latin typeface="Comic Sans MS" panose="030F0702030302020204" pitchFamily="66" charset="0"/>
              </a:rPr>
              <a:t>Background Knowledge </a:t>
            </a:r>
            <a:endParaRPr lang="en-US" sz="4800" b="1"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4800" dirty="0" smtClean="0">
                <a:latin typeface="Comic Sans MS" panose="030F0702030302020204" pitchFamily="66" charset="0"/>
              </a:rPr>
              <a:t>Unlock Your Knowledge: </a:t>
            </a:r>
          </a:p>
          <a:p>
            <a:pPr marL="0" indent="0" algn="ctr">
              <a:buNone/>
            </a:pPr>
            <a:r>
              <a:rPr lang="en-US" sz="4800" dirty="0" smtClean="0">
                <a:solidFill>
                  <a:srgbClr val="FF0000"/>
                </a:solidFill>
                <a:latin typeface="Comic Sans MS" panose="030F0702030302020204" pitchFamily="66" charset="0"/>
              </a:rPr>
              <a:t>What do you know about </a:t>
            </a:r>
          </a:p>
          <a:p>
            <a:pPr marL="0" indent="0" algn="ctr">
              <a:buNone/>
            </a:pPr>
            <a:r>
              <a:rPr lang="en-US" sz="4800" dirty="0" smtClean="0">
                <a:solidFill>
                  <a:srgbClr val="FF0000"/>
                </a:solidFill>
                <a:latin typeface="Comic Sans MS" panose="030F0702030302020204" pitchFamily="66" charset="0"/>
              </a:rPr>
              <a:t>ancient Egypt? </a:t>
            </a:r>
          </a:p>
          <a:p>
            <a:pPr marL="0" indent="0">
              <a:buNone/>
            </a:pPr>
            <a:endParaRPr lang="en-US" sz="4800" dirty="0">
              <a:latin typeface="Comic Sans MS" panose="030F0702030302020204" pitchFamily="66" charset="0"/>
            </a:endParaRPr>
          </a:p>
          <a:p>
            <a:pPr marL="0" indent="0">
              <a:buNone/>
            </a:pPr>
            <a:r>
              <a:rPr lang="en-US" sz="4800" dirty="0" smtClean="0">
                <a:latin typeface="Comic Sans MS" panose="030F0702030302020204" pitchFamily="66" charset="0"/>
              </a:rPr>
              <a:t>Keywords about Ancient Egypt</a:t>
            </a:r>
          </a:p>
          <a:p>
            <a:pPr marL="0" indent="0" algn="ctr">
              <a:buNone/>
            </a:pPr>
            <a:r>
              <a:rPr lang="en-US" sz="4800" dirty="0" smtClean="0">
                <a:solidFill>
                  <a:srgbClr val="FF0000"/>
                </a:solidFill>
                <a:latin typeface="Comic Sans MS" panose="030F0702030302020204" pitchFamily="66" charset="0"/>
              </a:rPr>
              <a:t>Pharaohs, pyramids, hieroglyphics, mummy, tomb</a:t>
            </a:r>
          </a:p>
        </p:txBody>
      </p:sp>
    </p:spTree>
    <p:extLst>
      <p:ext uri="{BB962C8B-B14F-4D97-AF65-F5344CB8AC3E}">
        <p14:creationId xmlns:p14="http://schemas.microsoft.com/office/powerpoint/2010/main" val="1605356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779" y="253158"/>
            <a:ext cx="10515600" cy="1325563"/>
          </a:xfrm>
        </p:spPr>
        <p:txBody>
          <a:bodyPr>
            <a:noAutofit/>
          </a:bodyPr>
          <a:lstStyle/>
          <a:p>
            <a:pPr algn="ctr"/>
            <a:r>
              <a:rPr lang="en-US" dirty="0" smtClean="0">
                <a:solidFill>
                  <a:srgbClr val="FF0000"/>
                </a:solidFill>
                <a:latin typeface="Comic Sans MS" panose="030F0702030302020204" pitchFamily="66" charset="0"/>
              </a:rPr>
              <a:t>Part One</a:t>
            </a:r>
            <a:br>
              <a:rPr lang="en-US" dirty="0" smtClean="0">
                <a:solidFill>
                  <a:srgbClr val="FF0000"/>
                </a:solidFill>
                <a:latin typeface="Comic Sans MS" panose="030F0702030302020204" pitchFamily="66" charset="0"/>
              </a:rPr>
            </a:br>
            <a:r>
              <a:rPr lang="en-US" dirty="0" smtClean="0">
                <a:solidFill>
                  <a:srgbClr val="FF0000"/>
                </a:solidFill>
                <a:latin typeface="Comic Sans MS" panose="030F0702030302020204" pitchFamily="66" charset="0"/>
              </a:rPr>
              <a:t>Activate Your Background Knowledge </a:t>
            </a:r>
            <a:endParaRPr lang="en-US" dirty="0">
              <a:solidFill>
                <a:srgbClr val="FF0000"/>
              </a:solidFill>
              <a:latin typeface="Comic Sans MS" panose="030F0702030302020204" pitchFamily="66" charset="0"/>
            </a:endParaRPr>
          </a:p>
        </p:txBody>
      </p:sp>
      <p:sp>
        <p:nvSpPr>
          <p:cNvPr id="3" name="Content Placeholder 2"/>
          <p:cNvSpPr>
            <a:spLocks noGrp="1"/>
          </p:cNvSpPr>
          <p:nvPr>
            <p:ph idx="1"/>
          </p:nvPr>
        </p:nvSpPr>
        <p:spPr/>
        <p:txBody>
          <a:bodyPr/>
          <a:lstStyle/>
          <a:p>
            <a:pPr marL="0" indent="0" algn="ctr">
              <a:buNone/>
            </a:pPr>
            <a:r>
              <a:rPr lang="en-US" dirty="0" smtClean="0">
                <a:latin typeface="Comic Sans MS" panose="030F0702030302020204" pitchFamily="66" charset="0"/>
              </a:rPr>
              <a:t>Question One:</a:t>
            </a:r>
            <a:endParaRPr lang="en-US" sz="3600" dirty="0" smtClean="0">
              <a:latin typeface="Comic Sans MS" panose="030F0702030302020204" pitchFamily="66" charset="0"/>
            </a:endParaRPr>
          </a:p>
          <a:p>
            <a:pPr marL="0" indent="0" algn="ctr">
              <a:buNone/>
            </a:pPr>
            <a:r>
              <a:rPr lang="en-US" sz="3600" dirty="0" smtClean="0">
                <a:latin typeface="Comic Sans MS" panose="030F0702030302020204" pitchFamily="66" charset="0"/>
              </a:rPr>
              <a:t>The Sphinx is from ancient Greek and Egyptian mythology:</a:t>
            </a:r>
          </a:p>
          <a:p>
            <a:pPr marL="0" indent="0" algn="ctr">
              <a:buNone/>
            </a:pPr>
            <a:r>
              <a:rPr lang="en-US" sz="3600" dirty="0" smtClean="0">
                <a:latin typeface="Comic Sans MS" panose="030F0702030302020204" pitchFamily="66" charset="0"/>
              </a:rPr>
              <a:t>The Sphinx in the photo is the most famous sphinx in the world. </a:t>
            </a:r>
          </a:p>
          <a:p>
            <a:pPr marL="0" indent="0" algn="ctr">
              <a:buNone/>
            </a:pPr>
            <a:r>
              <a:rPr lang="en-US" sz="3600" dirty="0" smtClean="0">
                <a:latin typeface="Comic Sans MS" panose="030F0702030302020204" pitchFamily="66" charset="0"/>
              </a:rPr>
              <a:t>Where is it? What else do you know about it? </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160823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mic Sans MS" panose="030F0702030302020204" pitchFamily="66" charset="0"/>
              </a:rPr>
              <a:t>Information about the Sphinx </a:t>
            </a:r>
            <a:endParaRPr lang="en-US" dirty="0">
              <a:latin typeface="Comic Sans MS" panose="030F0702030302020204" pitchFamily="66" charset="0"/>
            </a:endParaRPr>
          </a:p>
        </p:txBody>
      </p:sp>
      <p:sp>
        <p:nvSpPr>
          <p:cNvPr id="4" name="Content Placeholder 3"/>
          <p:cNvSpPr>
            <a:spLocks noGrp="1"/>
          </p:cNvSpPr>
          <p:nvPr>
            <p:ph idx="1"/>
          </p:nvPr>
        </p:nvSpPr>
        <p:spPr>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marL="0" indent="0" algn="ctr">
              <a:buNone/>
            </a:pPr>
            <a:r>
              <a:rPr lang="en-US" sz="1800" dirty="0" smtClean="0">
                <a:latin typeface="Comic Sans MS" panose="030F0702030302020204" pitchFamily="66" charset="0"/>
              </a:rPr>
              <a:t>The</a:t>
            </a:r>
            <a:r>
              <a:rPr lang="en-US" dirty="0" smtClean="0">
                <a:latin typeface="Comic Sans MS" panose="030F0702030302020204" pitchFamily="66" charset="0"/>
              </a:rPr>
              <a:t> </a:t>
            </a:r>
            <a:r>
              <a:rPr lang="en-US" sz="2000" dirty="0" smtClean="0">
                <a:latin typeface="Comic Sans MS" panose="030F0702030302020204" pitchFamily="66" charset="0"/>
              </a:rPr>
              <a:t>Great Sphinx of Giza is situated on the west bank of the Nile River, and is also close to the Great Pyramids. It is about 240 ft. long, 20 ft. wide, and 66 ft. high. It is the oldest known monumental sculpture in the world. It is generally thought to have been made in the reign of  the pharaoh Khafra, at the same time as the second pyramid there, which is his. Some archaeologists dispute this. Unlike the later Greek Sphinx, which has a woman’s head, a lion’s body, and an eagle’s wings, this and other Egyptian sphinxes have a lion’s body and a man’s head. </a:t>
            </a:r>
            <a:endParaRPr lang="en-US" sz="2000" dirty="0">
              <a:latin typeface="Comic Sans MS" panose="030F0702030302020204" pitchFamily="66" charset="0"/>
            </a:endParaRPr>
          </a:p>
        </p:txBody>
      </p:sp>
    </p:spTree>
    <p:extLst>
      <p:ext uri="{BB962C8B-B14F-4D97-AF65-F5344CB8AC3E}">
        <p14:creationId xmlns:p14="http://schemas.microsoft.com/office/powerpoint/2010/main" val="102465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mic Sans MS" panose="030F0702030302020204" pitchFamily="66" charset="0"/>
              </a:rPr>
              <a:t>Exercise Two</a:t>
            </a:r>
          </a:p>
        </p:txBody>
      </p:sp>
      <p:sp>
        <p:nvSpPr>
          <p:cNvPr id="3" name="Content Placeholder 2"/>
          <p:cNvSpPr>
            <a:spLocks noGrp="1"/>
          </p:cNvSpPr>
          <p:nvPr>
            <p:ph idx="1"/>
          </p:nvPr>
        </p:nvSpPr>
        <p:spPr/>
        <p:txBody>
          <a:bodyPr/>
          <a:lstStyle/>
          <a:p>
            <a:r>
              <a:rPr lang="en-US" b="1" dirty="0" smtClean="0">
                <a:latin typeface="Comic Sans MS" panose="030F0702030302020204" pitchFamily="66" charset="0"/>
              </a:rPr>
              <a:t>Read this story about the Sphinx. Do you know the answer to the Sphinx’s question?</a:t>
            </a:r>
          </a:p>
          <a:p>
            <a:pPr marL="0" indent="0">
              <a:buNone/>
            </a:pPr>
            <a:r>
              <a:rPr lang="en-US" b="1" dirty="0" smtClean="0">
                <a:latin typeface="Comic Sans MS" panose="030F0702030302020204" pitchFamily="66" charset="0"/>
              </a:rPr>
              <a:t>In </a:t>
            </a:r>
            <a:r>
              <a:rPr lang="en-US" b="1" dirty="0" smtClean="0">
                <a:solidFill>
                  <a:srgbClr val="FF0000"/>
                </a:solidFill>
                <a:latin typeface="Comic Sans MS" panose="030F0702030302020204" pitchFamily="66" charset="0"/>
              </a:rPr>
              <a:t>Greek Mythology</a:t>
            </a:r>
            <a:r>
              <a:rPr lang="en-US" b="1" dirty="0" smtClean="0">
                <a:latin typeface="Comic Sans MS" panose="030F0702030302020204" pitchFamily="66" charset="0"/>
              </a:rPr>
              <a:t>, the </a:t>
            </a:r>
            <a:r>
              <a:rPr lang="en-US" b="1" dirty="0" smtClean="0">
                <a:solidFill>
                  <a:srgbClr val="FF0000"/>
                </a:solidFill>
                <a:latin typeface="Comic Sans MS" panose="030F0702030302020204" pitchFamily="66" charset="0"/>
              </a:rPr>
              <a:t>Sphinx</a:t>
            </a:r>
            <a:r>
              <a:rPr lang="en-US" b="1" dirty="0" smtClean="0">
                <a:latin typeface="Comic Sans MS" panose="030F0702030302020204" pitchFamily="66" charset="0"/>
              </a:rPr>
              <a:t> was </a:t>
            </a:r>
            <a:r>
              <a:rPr lang="en-US" b="1" dirty="0" smtClean="0">
                <a:solidFill>
                  <a:srgbClr val="FF0000"/>
                </a:solidFill>
                <a:latin typeface="Comic Sans MS" panose="030F0702030302020204" pitchFamily="66" charset="0"/>
              </a:rPr>
              <a:t>a giant monster </a:t>
            </a:r>
            <a:r>
              <a:rPr lang="en-US" b="1" dirty="0" smtClean="0">
                <a:latin typeface="Comic Sans MS" panose="030F0702030302020204" pitchFamily="66" charset="0"/>
              </a:rPr>
              <a:t>with </a:t>
            </a:r>
            <a:r>
              <a:rPr lang="en-US" b="1" dirty="0" smtClean="0">
                <a:solidFill>
                  <a:srgbClr val="FF0000"/>
                </a:solidFill>
                <a:latin typeface="Comic Sans MS" panose="030F0702030302020204" pitchFamily="66" charset="0"/>
              </a:rPr>
              <a:t>the body of a lion</a:t>
            </a:r>
            <a:r>
              <a:rPr lang="en-US" b="1" dirty="0" smtClean="0">
                <a:latin typeface="Comic Sans MS" panose="030F0702030302020204" pitchFamily="66" charset="0"/>
              </a:rPr>
              <a:t>, </a:t>
            </a:r>
            <a:r>
              <a:rPr lang="en-US" b="1" dirty="0" smtClean="0">
                <a:solidFill>
                  <a:srgbClr val="FF0000"/>
                </a:solidFill>
                <a:latin typeface="Comic Sans MS" panose="030F0702030302020204" pitchFamily="66" charset="0"/>
              </a:rPr>
              <a:t>the wings of a bird</a:t>
            </a:r>
            <a:r>
              <a:rPr lang="en-US" b="1" dirty="0" smtClean="0">
                <a:latin typeface="Comic Sans MS" panose="030F0702030302020204" pitchFamily="66" charset="0"/>
              </a:rPr>
              <a:t>, and </a:t>
            </a:r>
            <a:r>
              <a:rPr lang="en-US" b="1" dirty="0" smtClean="0">
                <a:solidFill>
                  <a:srgbClr val="FF0000"/>
                </a:solidFill>
                <a:latin typeface="Comic Sans MS" panose="030F0702030302020204" pitchFamily="66" charset="0"/>
              </a:rPr>
              <a:t>a human head</a:t>
            </a:r>
            <a:r>
              <a:rPr lang="en-US" b="1" dirty="0" smtClean="0">
                <a:latin typeface="Comic Sans MS" panose="030F0702030302020204" pitchFamily="66" charset="0"/>
              </a:rPr>
              <a:t>. When </a:t>
            </a:r>
            <a:r>
              <a:rPr lang="en-US" b="1" dirty="0" smtClean="0">
                <a:solidFill>
                  <a:srgbClr val="FF0000"/>
                </a:solidFill>
                <a:latin typeface="Comic Sans MS" panose="030F0702030302020204" pitchFamily="66" charset="0"/>
              </a:rPr>
              <a:t>travelers</a:t>
            </a:r>
            <a:r>
              <a:rPr lang="en-US" b="1" dirty="0" smtClean="0">
                <a:latin typeface="Comic Sans MS" panose="030F0702030302020204" pitchFamily="66" charset="0"/>
              </a:rPr>
              <a:t> wanted to enter </a:t>
            </a:r>
            <a:r>
              <a:rPr lang="en-US" b="1" dirty="0" smtClean="0">
                <a:solidFill>
                  <a:srgbClr val="FF0000"/>
                </a:solidFill>
                <a:latin typeface="Comic Sans MS" panose="030F0702030302020204" pitchFamily="66" charset="0"/>
              </a:rPr>
              <a:t>the city of Thebes</a:t>
            </a:r>
            <a:r>
              <a:rPr lang="en-US" b="1" dirty="0" smtClean="0">
                <a:latin typeface="Comic Sans MS" panose="030F0702030302020204" pitchFamily="66" charset="0"/>
              </a:rPr>
              <a:t>, the </a:t>
            </a:r>
            <a:r>
              <a:rPr lang="en-US" b="1" dirty="0" smtClean="0">
                <a:solidFill>
                  <a:srgbClr val="FF0000"/>
                </a:solidFill>
                <a:latin typeface="Comic Sans MS" panose="030F0702030302020204" pitchFamily="66" charset="0"/>
              </a:rPr>
              <a:t>Sphinx</a:t>
            </a:r>
            <a:r>
              <a:rPr lang="en-US" b="1" dirty="0" smtClean="0">
                <a:latin typeface="Comic Sans MS" panose="030F0702030302020204" pitchFamily="66" charset="0"/>
              </a:rPr>
              <a:t> asked them a question:</a:t>
            </a:r>
          </a:p>
          <a:p>
            <a:pPr marL="0" indent="0">
              <a:buNone/>
            </a:pPr>
            <a:r>
              <a:rPr lang="en-US" b="1" dirty="0" smtClean="0">
                <a:latin typeface="Comic Sans MS" panose="030F0702030302020204" pitchFamily="66" charset="0"/>
              </a:rPr>
              <a:t>“What goes on four legs in the morning, on two legs at noon, and on three legs in the evening?” </a:t>
            </a:r>
          </a:p>
          <a:p>
            <a:pPr marL="0" indent="0">
              <a:buNone/>
            </a:pPr>
            <a:r>
              <a:rPr lang="en-US" b="1" dirty="0" smtClean="0">
                <a:latin typeface="Comic Sans MS" panose="030F0702030302020204" pitchFamily="66" charset="0"/>
              </a:rPr>
              <a:t>The Sphinx killed any </a:t>
            </a:r>
            <a:r>
              <a:rPr lang="en-US" b="1" dirty="0" smtClean="0">
                <a:solidFill>
                  <a:srgbClr val="FF0000"/>
                </a:solidFill>
                <a:latin typeface="Comic Sans MS" panose="030F0702030302020204" pitchFamily="66" charset="0"/>
              </a:rPr>
              <a:t>traveler</a:t>
            </a:r>
            <a:r>
              <a:rPr lang="en-US" b="1" dirty="0" smtClean="0">
                <a:latin typeface="Comic Sans MS" panose="030F0702030302020204" pitchFamily="66" charset="0"/>
              </a:rPr>
              <a:t> who didn’t answer correctly. </a:t>
            </a:r>
            <a:endParaRPr lang="en-US" b="1" dirty="0">
              <a:latin typeface="Comic Sans MS" panose="030F0702030302020204" pitchFamily="66" charset="0"/>
            </a:endParaRPr>
          </a:p>
        </p:txBody>
      </p:sp>
    </p:spTree>
    <p:extLst>
      <p:ext uri="{BB962C8B-B14F-4D97-AF65-F5344CB8AC3E}">
        <p14:creationId xmlns:p14="http://schemas.microsoft.com/office/powerpoint/2010/main" val="3371129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Comic Sans MS" panose="030F0702030302020204" pitchFamily="66" charset="0"/>
              </a:rPr>
              <a:t>Exercise Three </a:t>
            </a:r>
            <a:endParaRPr lang="en-US" sz="4800" b="1"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buNone/>
            </a:pPr>
            <a:r>
              <a:rPr lang="en-US" sz="3200" b="1" dirty="0" smtClean="0">
                <a:latin typeface="Comic Sans MS" panose="030F0702030302020204" pitchFamily="66" charset="0"/>
              </a:rPr>
              <a:t>Look at these different life events. Answer the questions</a:t>
            </a:r>
            <a:r>
              <a:rPr lang="en-US" sz="3200" dirty="0" smtClean="0">
                <a:latin typeface="Comic Sans MS" panose="030F0702030302020204" pitchFamily="66" charset="0"/>
              </a:rPr>
              <a:t>. </a:t>
            </a:r>
            <a:endParaRPr lang="en-US" sz="3200" dirty="0">
              <a:latin typeface="Comic Sans MS" panose="030F0702030302020204" pitchFamily="66" charset="0"/>
            </a:endParaRPr>
          </a:p>
          <a:p>
            <a:pPr marL="0" indent="0" algn="ctr">
              <a:buNone/>
            </a:pPr>
            <a:r>
              <a:rPr lang="en-US" sz="3200" dirty="0" smtClean="0">
                <a:solidFill>
                  <a:srgbClr val="FF0000"/>
                </a:solidFill>
                <a:latin typeface="Comic Sans MS" panose="030F0702030302020204" pitchFamily="66" charset="0"/>
              </a:rPr>
              <a:t>Retire	get engaged		get married 		</a:t>
            </a:r>
          </a:p>
          <a:p>
            <a:pPr marL="0" indent="0" algn="ctr">
              <a:buNone/>
            </a:pPr>
            <a:r>
              <a:rPr lang="en-US" sz="3200" dirty="0" smtClean="0">
                <a:solidFill>
                  <a:srgbClr val="FF0000"/>
                </a:solidFill>
                <a:latin typeface="Comic Sans MS" panose="030F0702030302020204" pitchFamily="66" charset="0"/>
              </a:rPr>
              <a:t>get a driver’s license</a:t>
            </a:r>
            <a:endParaRPr lang="en-US" sz="3200" dirty="0">
              <a:solidFill>
                <a:srgbClr val="FF0000"/>
              </a:solidFill>
              <a:latin typeface="Comic Sans MS" panose="030F0702030302020204" pitchFamily="66" charset="0"/>
            </a:endParaRPr>
          </a:p>
          <a:p>
            <a:pPr marL="0" indent="0" algn="ctr">
              <a:buNone/>
            </a:pPr>
            <a:r>
              <a:rPr lang="en-US" sz="3200" dirty="0" smtClean="0">
                <a:solidFill>
                  <a:srgbClr val="FF0000"/>
                </a:solidFill>
                <a:latin typeface="Comic Sans MS" panose="030F0702030302020204" pitchFamily="66" charset="0"/>
              </a:rPr>
              <a:t>Go to college or university	learn to ride a bike 	leave home</a:t>
            </a:r>
            <a:endParaRPr lang="en-US" sz="3200" dirty="0">
              <a:solidFill>
                <a:srgbClr val="FF0000"/>
              </a:solidFill>
              <a:latin typeface="Comic Sans MS" panose="030F0702030302020204" pitchFamily="66" charset="0"/>
            </a:endParaRPr>
          </a:p>
          <a:p>
            <a:pPr marL="0" indent="0" algn="ctr">
              <a:buNone/>
            </a:pPr>
            <a:r>
              <a:rPr lang="en-US" sz="3200" dirty="0" smtClean="0">
                <a:solidFill>
                  <a:srgbClr val="FF0000"/>
                </a:solidFill>
                <a:latin typeface="Comic Sans MS" panose="030F0702030302020204" pitchFamily="66" charset="0"/>
              </a:rPr>
              <a:t>Start a family		start a career </a:t>
            </a:r>
          </a:p>
          <a:p>
            <a:endParaRPr lang="en-US" dirty="0">
              <a:latin typeface="Comic Sans MS" panose="030F0702030302020204" pitchFamily="66" charset="0"/>
            </a:endParaRPr>
          </a:p>
        </p:txBody>
      </p:sp>
    </p:spTree>
    <p:extLst>
      <p:ext uri="{BB962C8B-B14F-4D97-AF65-F5344CB8AC3E}">
        <p14:creationId xmlns:p14="http://schemas.microsoft.com/office/powerpoint/2010/main" val="165950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dirty="0" smtClean="0">
                <a:latin typeface="Comic Sans MS" panose="030F0702030302020204" pitchFamily="66" charset="0"/>
              </a:rPr>
              <a:t>At what age do people in your country do these things?</a:t>
            </a:r>
          </a:p>
          <a:p>
            <a:endParaRPr lang="en-US" sz="4400" dirty="0">
              <a:latin typeface="Comic Sans MS" panose="030F0702030302020204" pitchFamily="66" charset="0"/>
            </a:endParaRPr>
          </a:p>
          <a:p>
            <a:pPr marL="0" indent="0">
              <a:buNone/>
            </a:pPr>
            <a:r>
              <a:rPr lang="en-US" sz="4400" dirty="0" smtClean="0">
                <a:latin typeface="Comic Sans MS" panose="030F0702030302020204" pitchFamily="66" charset="0"/>
              </a:rPr>
              <a:t>Do you think it’s important to do each one at a particular age? </a:t>
            </a:r>
            <a:endParaRPr lang="en-US" sz="4400" dirty="0">
              <a:latin typeface="Comic Sans MS" panose="030F0702030302020204" pitchFamily="66" charset="0"/>
            </a:endParaRPr>
          </a:p>
        </p:txBody>
      </p:sp>
    </p:spTree>
    <p:extLst>
      <p:ext uri="{BB962C8B-B14F-4D97-AF65-F5344CB8AC3E}">
        <p14:creationId xmlns:p14="http://schemas.microsoft.com/office/powerpoint/2010/main" val="798138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402</Words>
  <Application>Microsoft Office PowerPoint</Application>
  <PresentationFormat>Custom</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Unit Six  </vt:lpstr>
      <vt:lpstr>Stages of Life Introduction</vt:lpstr>
      <vt:lpstr>Part One: Activate Your  Background Knowledge </vt:lpstr>
      <vt:lpstr>Part One Activate Your Background Knowledge </vt:lpstr>
      <vt:lpstr>Information about the Sphinx </vt:lpstr>
      <vt:lpstr>Exercise Two</vt:lpstr>
      <vt:lpstr>Exercise Three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Six</dc:title>
  <dc:creator>Laila Abu-Sharkh</dc:creator>
  <cp:lastModifiedBy>Noor Al-Shunnaq</cp:lastModifiedBy>
  <cp:revision>17</cp:revision>
  <dcterms:created xsi:type="dcterms:W3CDTF">2020-03-15T15:22:09Z</dcterms:created>
  <dcterms:modified xsi:type="dcterms:W3CDTF">2020-03-16T10:19:21Z</dcterms:modified>
</cp:coreProperties>
</file>